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78" r:id="rId4"/>
    <p:sldId id="281" r:id="rId5"/>
    <p:sldId id="270" r:id="rId6"/>
    <p:sldId id="271" r:id="rId7"/>
    <p:sldId id="272" r:id="rId8"/>
    <p:sldId id="273" r:id="rId9"/>
    <p:sldId id="275" r:id="rId10"/>
    <p:sldId id="277" r:id="rId11"/>
    <p:sldId id="269" r:id="rId1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0351"/>
    <a:srgbClr val="902112"/>
    <a:srgbClr val="FFC107"/>
    <a:srgbClr val="4C4123"/>
    <a:srgbClr val="BB001B"/>
    <a:srgbClr val="0075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ema Uygulanmış Stil 1 - Vurgu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ema Uygulanmış Stil 1 - Vurgu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4B1156A-380E-4F78-BDF5-A606A8083BF9}" styleName="Orta Stil 4 - Vurgu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96844021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29509656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98227257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21433903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76469313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042777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9793017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36548731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72687692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2167590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87353685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B99F6-259C-4E1E-818C-442CF6E194D6}" type="datetimeFigureOut">
              <a:rPr lang="tr-TR" smtClean="0"/>
              <a:t>14.06.2025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5C458-06B1-4438-9A4F-DD399922116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41124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/>
          <p:cNvSpPr txBox="1"/>
          <p:nvPr/>
        </p:nvSpPr>
        <p:spPr>
          <a:xfrm>
            <a:off x="900873" y="1873865"/>
            <a:ext cx="70168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rgbClr val="4C412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Condensed" panose="02000000000000000000" pitchFamily="2" charset="0"/>
                <a:ea typeface="Roboto Condensed" panose="02000000000000000000" pitchFamily="2" charset="0"/>
              </a:rPr>
              <a:t>Two Sum</a:t>
            </a:r>
            <a:r>
              <a:rPr lang="en-US" sz="4800" dirty="0">
                <a:solidFill>
                  <a:srgbClr val="4C4123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 </a:t>
            </a:r>
            <a:r>
              <a:rPr lang="en-US" sz="4800" dirty="0" err="1">
                <a:solidFill>
                  <a:srgbClr val="4C4123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Problemi</a:t>
            </a:r>
            <a:endParaRPr lang="tr-TR" sz="4800" dirty="0">
              <a:solidFill>
                <a:srgbClr val="4C4123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sp>
        <p:nvSpPr>
          <p:cNvPr id="7" name="Metin kutusu 6"/>
          <p:cNvSpPr txBox="1"/>
          <p:nvPr/>
        </p:nvSpPr>
        <p:spPr>
          <a:xfrm>
            <a:off x="814246" y="3613142"/>
            <a:ext cx="701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C4123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Esra Tokal – Nisanur </a:t>
            </a:r>
            <a:r>
              <a:rPr lang="en-US" sz="2400" dirty="0" err="1">
                <a:solidFill>
                  <a:srgbClr val="4C4123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Akg</a:t>
            </a:r>
            <a:r>
              <a:rPr lang="tr-TR" sz="2400" dirty="0" err="1">
                <a:solidFill>
                  <a:srgbClr val="4C4123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ül</a:t>
            </a:r>
            <a:endParaRPr lang="tr-TR" sz="1600" dirty="0">
              <a:solidFill>
                <a:srgbClr val="4C4123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0721" y="0"/>
            <a:ext cx="1295704" cy="129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7168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ikdörtgen 9"/>
          <p:cNvSpPr/>
          <p:nvPr/>
        </p:nvSpPr>
        <p:spPr>
          <a:xfrm>
            <a:off x="10896296" y="0"/>
            <a:ext cx="1295704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solidFill>
                  <a:srgbClr val="4C4123"/>
                </a:solidFill>
              </a:rPr>
              <a:t>Kaynak Kodlar 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1825625"/>
            <a:ext cx="9066196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tr-TR" dirty="0"/>
              <a:t>https://github.com/esratkl/TwoSumProblem</a:t>
            </a:r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96" y="0"/>
            <a:ext cx="1295704" cy="1295704"/>
          </a:xfrm>
          <a:prstGeom prst="rect">
            <a:avLst/>
          </a:prstGeom>
        </p:spPr>
      </p:pic>
      <p:sp>
        <p:nvSpPr>
          <p:cNvPr id="6" name="Dikdörtgen 5"/>
          <p:cNvSpPr/>
          <p:nvPr/>
        </p:nvSpPr>
        <p:spPr>
          <a:xfrm>
            <a:off x="0" y="0"/>
            <a:ext cx="163629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6092113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4B4E28-1826-A29F-0AD2-A89381AE8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6172" y="0"/>
            <a:ext cx="4761905" cy="4761905"/>
          </a:xfrm>
          <a:prstGeom prst="rect">
            <a:avLst/>
          </a:pr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982238BB-9AD4-C87A-1C72-382103BC3150}"/>
              </a:ext>
            </a:extLst>
          </p:cNvPr>
          <p:cNvSpPr txBox="1"/>
          <p:nvPr/>
        </p:nvSpPr>
        <p:spPr>
          <a:xfrm>
            <a:off x="1" y="4654110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7200" b="0" i="0" u="none" strike="noStrike" kern="1200" cap="none" spc="0" normalizeH="0" baseline="0" noProof="0" dirty="0">
                <a:ln>
                  <a:noFill/>
                </a:ln>
                <a:solidFill>
                  <a:srgbClr val="4C4123"/>
                </a:solidFill>
                <a:effectLst/>
                <a:uLnTx/>
                <a:uFillTx/>
                <a:latin typeface="Roboto Condensed" panose="02000000000000000000" pitchFamily="2" charset="0"/>
                <a:ea typeface="Roboto Condensed" panose="02000000000000000000" pitchFamily="2" charset="0"/>
                <a:cs typeface="+mn-cs"/>
              </a:rPr>
              <a:t>Teşekkürler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982238BB-9AD4-C87A-1C72-382103BC3150}"/>
              </a:ext>
            </a:extLst>
          </p:cNvPr>
          <p:cNvSpPr txBox="1"/>
          <p:nvPr/>
        </p:nvSpPr>
        <p:spPr>
          <a:xfrm>
            <a:off x="1" y="5854439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4C4123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Esra Tokal – Nisanur </a:t>
            </a:r>
            <a:r>
              <a:rPr lang="en-US" sz="2400" dirty="0" err="1">
                <a:solidFill>
                  <a:srgbClr val="4C4123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Akg</a:t>
            </a:r>
            <a:r>
              <a:rPr lang="tr-TR" sz="2400" dirty="0" err="1">
                <a:solidFill>
                  <a:srgbClr val="4C4123"/>
                </a:solidFill>
                <a:latin typeface="Roboto Condensed" panose="02000000000000000000" pitchFamily="2" charset="0"/>
                <a:ea typeface="Roboto Condensed" panose="02000000000000000000" pitchFamily="2" charset="0"/>
              </a:rPr>
              <a:t>ül</a:t>
            </a:r>
            <a:endParaRPr lang="tr-TR" sz="1600" dirty="0">
              <a:solidFill>
                <a:srgbClr val="4C4123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47337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ikdörtgen 9"/>
          <p:cNvSpPr/>
          <p:nvPr/>
        </p:nvSpPr>
        <p:spPr>
          <a:xfrm>
            <a:off x="10896296" y="0"/>
            <a:ext cx="1295704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solidFill>
                  <a:srgbClr val="4C4123"/>
                </a:solidFill>
              </a:rPr>
              <a:t>Problem Tanımı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1825625"/>
            <a:ext cx="9617015" cy="4350888"/>
          </a:xfrm>
        </p:spPr>
        <p:txBody>
          <a:bodyPr/>
          <a:lstStyle/>
          <a:p>
            <a:pPr marL="0" indent="0" algn="just">
              <a:buNone/>
            </a:pPr>
            <a:r>
              <a:rPr lang="tr-TR" dirty="0"/>
              <a:t>Two </a:t>
            </a:r>
            <a:r>
              <a:rPr lang="tr-TR" dirty="0" err="1"/>
              <a:t>Sum</a:t>
            </a:r>
            <a:r>
              <a:rPr lang="tr-TR" dirty="0"/>
              <a:t> problemi, bir tamsayı dizisi ve bir hedef toplam verildiğinde, dizideki iki farklı elemanı öyle seçmeyi amaçlar ki bu iki elemanın toplamı tam olarak hedef sayıya eşit olsun. </a:t>
            </a:r>
            <a:endParaRPr lang="en-GB" dirty="0"/>
          </a:p>
          <a:p>
            <a:pPr marL="0" indent="0" algn="just">
              <a:buNone/>
            </a:pPr>
            <a:endParaRPr lang="en-GB" dirty="0"/>
          </a:p>
          <a:p>
            <a:pPr marL="0" indent="0" algn="just">
              <a:buNone/>
            </a:pPr>
            <a:r>
              <a:rPr lang="en-GB" dirty="0"/>
              <a:t>Ama</a:t>
            </a:r>
            <a:r>
              <a:rPr lang="tr-TR" dirty="0"/>
              <a:t>ç</a:t>
            </a:r>
            <a:r>
              <a:rPr lang="en-GB" dirty="0"/>
              <a:t>,</a:t>
            </a:r>
            <a:r>
              <a:rPr lang="tr-TR" dirty="0"/>
              <a:t> </a:t>
            </a:r>
            <a:r>
              <a:rPr lang="en-GB" dirty="0"/>
              <a:t>b</a:t>
            </a:r>
            <a:r>
              <a:rPr lang="tr-TR" dirty="0"/>
              <a:t>u elemanların dizideki indislerini bulup döndürmektir. Aynı eleman iki kez kullanılamaz. Test kümeleri en az bir geçerli çözüm içerir; yani aradığınız çift mutlaka vardır.</a:t>
            </a:r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96" y="0"/>
            <a:ext cx="1295704" cy="1295704"/>
          </a:xfrm>
          <a:prstGeom prst="rect">
            <a:avLst/>
          </a:prstGeom>
        </p:spPr>
      </p:pic>
      <p:sp>
        <p:nvSpPr>
          <p:cNvPr id="12" name="Dikdörtgen 11"/>
          <p:cNvSpPr/>
          <p:nvPr/>
        </p:nvSpPr>
        <p:spPr>
          <a:xfrm>
            <a:off x="0" y="0"/>
            <a:ext cx="163629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2484643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DC7C72E-9E3E-2E0F-2E82-3E71ACC5E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solidFill>
                  <a:srgbClr val="4C4123"/>
                </a:solidFill>
              </a:rPr>
              <a:t>Ö</a:t>
            </a:r>
            <a:r>
              <a:rPr lang="en-GB" b="1" dirty="0" err="1">
                <a:solidFill>
                  <a:srgbClr val="4C4123"/>
                </a:solidFill>
              </a:rPr>
              <a:t>rnekler</a:t>
            </a:r>
            <a:endParaRPr lang="tr-TR" b="1" dirty="0">
              <a:solidFill>
                <a:srgbClr val="4C4123"/>
              </a:solidFill>
            </a:endParaRP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93DEC19-356A-24C0-260F-4C2A6CECDD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2925" y="1354347"/>
            <a:ext cx="8055633" cy="4932361"/>
          </a:xfrm>
        </p:spPr>
      </p:pic>
    </p:spTree>
    <p:extLst>
      <p:ext uri="{BB962C8B-B14F-4D97-AF65-F5344CB8AC3E}">
        <p14:creationId xmlns:p14="http://schemas.microsoft.com/office/powerpoint/2010/main" val="29967515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8E17D-94CD-389C-B340-B2F98E7FD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AF700D6-1776-7E76-C640-840DBC995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solidFill>
                  <a:srgbClr val="4C4123"/>
                </a:solidFill>
              </a:rPr>
              <a:t>Ö</a:t>
            </a:r>
            <a:r>
              <a:rPr lang="en-GB" b="1" dirty="0" err="1">
                <a:solidFill>
                  <a:srgbClr val="4C4123"/>
                </a:solidFill>
              </a:rPr>
              <a:t>rnekler</a:t>
            </a:r>
            <a:endParaRPr lang="tr-TR" b="1" dirty="0">
              <a:solidFill>
                <a:srgbClr val="4C4123"/>
              </a:solidFill>
            </a:endParaRP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C5500AEC-9C15-F3EB-157C-159F76A174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4683" y="1330268"/>
            <a:ext cx="8055633" cy="4932361"/>
          </a:xfrm>
        </p:spPr>
      </p:pic>
    </p:spTree>
    <p:extLst>
      <p:ext uri="{BB962C8B-B14F-4D97-AF65-F5344CB8AC3E}">
        <p14:creationId xmlns:p14="http://schemas.microsoft.com/office/powerpoint/2010/main" val="412691822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ikdörtgen 9"/>
          <p:cNvSpPr/>
          <p:nvPr/>
        </p:nvSpPr>
        <p:spPr>
          <a:xfrm>
            <a:off x="10896296" y="0"/>
            <a:ext cx="1295704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solidFill>
                  <a:srgbClr val="4C4123"/>
                </a:solidFill>
              </a:rPr>
              <a:t>Kısıtlar ve Beklentiler</a:t>
            </a:r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14E9F6E0-6CBA-9D48-0620-4C0005DE22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5756626"/>
              </p:ext>
            </p:extLst>
          </p:nvPr>
        </p:nvGraphicFramePr>
        <p:xfrm>
          <a:off x="838200" y="1690688"/>
          <a:ext cx="9332343" cy="4649729"/>
        </p:xfrm>
        <a:graphic>
          <a:graphicData uri="http://schemas.openxmlformats.org/drawingml/2006/table">
            <a:tbl>
              <a:tblPr>
                <a:tableStyleId>{C4B1156A-380E-4F78-BDF5-A606A8083BF9}</a:tableStyleId>
              </a:tblPr>
              <a:tblGrid>
                <a:gridCol w="3283309">
                  <a:extLst>
                    <a:ext uri="{9D8B030D-6E8A-4147-A177-3AD203B41FA5}">
                      <a16:colId xmlns:a16="http://schemas.microsoft.com/office/drawing/2014/main" val="1448899737"/>
                    </a:ext>
                  </a:extLst>
                </a:gridCol>
                <a:gridCol w="3283309">
                  <a:extLst>
                    <a:ext uri="{9D8B030D-6E8A-4147-A177-3AD203B41FA5}">
                      <a16:colId xmlns:a16="http://schemas.microsoft.com/office/drawing/2014/main" val="3577530855"/>
                    </a:ext>
                  </a:extLst>
                </a:gridCol>
                <a:gridCol w="2765725">
                  <a:extLst>
                    <a:ext uri="{9D8B030D-6E8A-4147-A177-3AD203B41FA5}">
                      <a16:colId xmlns:a16="http://schemas.microsoft.com/office/drawing/2014/main" val="1808923773"/>
                    </a:ext>
                  </a:extLst>
                </a:gridCol>
              </a:tblGrid>
              <a:tr h="641342">
                <a:tc>
                  <a:txBody>
                    <a:bodyPr/>
                    <a:lstStyle/>
                    <a:p>
                      <a:r>
                        <a:rPr lang="tr-TR" b="1" dirty="0"/>
                        <a:t>Başlık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tr-TR" b="1" dirty="0"/>
                        <a:t>Özet Bilgi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tr-TR" b="1" dirty="0"/>
                        <a:t>Tipik Değer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039463"/>
                  </a:ext>
                </a:extLst>
              </a:tr>
              <a:tr h="641342">
                <a:tc>
                  <a:txBody>
                    <a:bodyPr/>
                    <a:lstStyle/>
                    <a:p>
                      <a:r>
                        <a:rPr lang="tr-TR" b="1" dirty="0"/>
                        <a:t>Zaman</a:t>
                      </a:r>
                      <a:endParaRPr lang="tr-T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Hash = </a:t>
                      </a:r>
                      <a:r>
                        <a:rPr lang="pt-BR" b="1" dirty="0"/>
                        <a:t>O(n)</a:t>
                      </a:r>
                      <a:r>
                        <a:rPr lang="pt-BR" dirty="0"/>
                        <a:t>Çift döngü = </a:t>
                      </a:r>
                      <a:r>
                        <a:rPr lang="pt-BR" b="1" dirty="0"/>
                        <a:t>O(n²)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n → dizi uzunluğu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7195570"/>
                  </a:ext>
                </a:extLst>
              </a:tr>
              <a:tr h="641342">
                <a:tc>
                  <a:txBody>
                    <a:bodyPr/>
                    <a:lstStyle/>
                    <a:p>
                      <a:r>
                        <a:rPr lang="tr-TR" b="1" dirty="0"/>
                        <a:t>Alan</a:t>
                      </a:r>
                      <a:endParaRPr lang="tr-T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/>
                        <a:t>Hash = </a:t>
                      </a:r>
                      <a:r>
                        <a:rPr lang="pt-BR" b="1"/>
                        <a:t>O(n)</a:t>
                      </a:r>
                      <a:r>
                        <a:rPr lang="pt-BR"/>
                        <a:t>Çift döngü = </a:t>
                      </a:r>
                      <a:r>
                        <a:rPr lang="pt-BR" b="1"/>
                        <a:t>O(1)</a:t>
                      </a:r>
                      <a:endParaRPr lang="pt-BR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Ek veri yapısı var/yok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4885415"/>
                  </a:ext>
                </a:extLst>
              </a:tr>
              <a:tr h="1122348">
                <a:tc>
                  <a:txBody>
                    <a:bodyPr/>
                    <a:lstStyle/>
                    <a:p>
                      <a:r>
                        <a:rPr lang="tr-TR" b="1" dirty="0"/>
                        <a:t>Girdi Büyüklüğü</a:t>
                      </a:r>
                      <a:endParaRPr lang="tr-T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/>
                        <a:t>n → performansı belirler; n ≫ 10 k ise O(n²) yavaşlar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tr-TR"/>
                        <a:t>n ∈ [1, 10⁶+]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3730033"/>
                  </a:ext>
                </a:extLst>
              </a:tr>
              <a:tr h="1603355">
                <a:tc>
                  <a:txBody>
                    <a:bodyPr/>
                    <a:lstStyle/>
                    <a:p>
                      <a:r>
                        <a:rPr lang="tr-TR" b="1" dirty="0" err="1"/>
                        <a:t>Edge</a:t>
                      </a:r>
                      <a:r>
                        <a:rPr lang="tr-TR" b="1" dirty="0"/>
                        <a:t> </a:t>
                      </a:r>
                      <a:r>
                        <a:rPr lang="tr-TR" b="1" dirty="0" err="1"/>
                        <a:t>Case’ler</a:t>
                      </a:r>
                      <a:endParaRPr lang="tr-T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• Boş/tek elemanlı dizi• Taşma (±2³¹‑1)• Yinelenen elemanlar• Negatif hedef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Test edilmesi şart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5590678"/>
                  </a:ext>
                </a:extLst>
              </a:tr>
            </a:tbl>
          </a:graphicData>
        </a:graphic>
      </p:graphicFrame>
      <p:pic>
        <p:nvPicPr>
          <p:cNvPr id="9" name="Resi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96" y="0"/>
            <a:ext cx="1295704" cy="1295704"/>
          </a:xfrm>
          <a:prstGeom prst="rect">
            <a:avLst/>
          </a:prstGeom>
        </p:spPr>
      </p:pic>
      <p:sp>
        <p:nvSpPr>
          <p:cNvPr id="8" name="Dikdörtgen 7"/>
          <p:cNvSpPr/>
          <p:nvPr/>
        </p:nvSpPr>
        <p:spPr>
          <a:xfrm>
            <a:off x="0" y="0"/>
            <a:ext cx="163629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336330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ikdörtgen 9"/>
          <p:cNvSpPr/>
          <p:nvPr/>
        </p:nvSpPr>
        <p:spPr>
          <a:xfrm>
            <a:off x="10896296" y="0"/>
            <a:ext cx="1295704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96" y="0"/>
            <a:ext cx="1295704" cy="1295704"/>
          </a:xfrm>
          <a:prstGeom prst="rect">
            <a:avLst/>
          </a:prstGeom>
        </p:spPr>
      </p:pic>
      <p:sp>
        <p:nvSpPr>
          <p:cNvPr id="6" name="Dikdörtgen 5"/>
          <p:cNvSpPr/>
          <p:nvPr/>
        </p:nvSpPr>
        <p:spPr>
          <a:xfrm>
            <a:off x="0" y="0"/>
            <a:ext cx="163629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4CB4374-7EEC-69DA-FF65-D30A7706DBF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43589" y="591699"/>
            <a:ext cx="9729158" cy="580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tr-TR" altLang="tr-T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Amaç</a:t>
            </a:r>
            <a:endParaRPr kumimoji="0" lang="en-GB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Dizideki iki sayıyı bulmak istiyoruz, öyle ki toplamları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tr-TR" altLang="tr-TR" sz="1800" b="1" i="1" u="none" strike="noStrike" cap="none" normalizeH="0" baseline="0" dirty="0" err="1">
                <a:ln>
                  <a:noFill/>
                </a:ln>
                <a:effectLst/>
                <a:latin typeface="Arial Unicode MS"/>
              </a:rPr>
              <a:t>target</a:t>
            </a:r>
            <a:r>
              <a:rPr kumimoji="0" lang="tr-TR" altLang="tr-TR" sz="800" b="0" i="1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en-GB" altLang="tr-TR" sz="800" b="0" i="0" u="none" strike="noStrike" cap="none" normalizeH="0" baseline="0" dirty="0">
                <a:ln>
                  <a:noFill/>
                </a:ln>
                <a:effectLst/>
              </a:rPr>
              <a:t>  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değerini versin.</a:t>
            </a:r>
            <a:endParaRPr kumimoji="0" lang="en-GB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tr-TR" altLang="tr-TR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HashMap</a:t>
            </a:r>
            <a:r>
              <a:rPr kumimoji="0" lang="tr-TR" altLang="tr-T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(Sözlük) Ne İşe Yarar?</a:t>
            </a:r>
            <a:endParaRPr kumimoji="0" lang="en-GB" altLang="tr-T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Her sayıyı ve onun indeksini saklayarak, eksik olan sayıyı (tamamlayıcıyı) hızlıca bulmamıza yardımcı olur.</a:t>
            </a:r>
            <a:endParaRPr kumimoji="0" lang="en-GB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tr-TR" altLang="tr-TR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Nasıl Çalışır?</a:t>
            </a:r>
            <a:endParaRPr kumimoji="0" lang="tr-TR" altLang="tr-TR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Diziyi baştan sona 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bir kere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döneriz.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Her adımda: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Şu anki sayıya karşılık gelen 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tamamlayıcı değeri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hesaplarız:</a:t>
            </a:r>
            <a:endParaRPr kumimoji="0" lang="en-GB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b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tr-TR" altLang="tr-TR" sz="1600" b="0" i="0" strike="noStrike" cap="none" normalizeH="0" baseline="0" dirty="0" err="1">
                <a:ln>
                  <a:noFill/>
                </a:ln>
                <a:solidFill>
                  <a:srgbClr val="0A0351"/>
                </a:solidFill>
                <a:effectLst/>
                <a:latin typeface="Arial Black" panose="020B0A04020102020204" pitchFamily="34" charset="0"/>
              </a:rPr>
              <a:t>complement</a:t>
            </a:r>
            <a:r>
              <a:rPr kumimoji="0" lang="tr-TR" altLang="tr-TR" sz="1600" b="0" i="0" strike="noStrike" cap="none" normalizeH="0" baseline="0" dirty="0">
                <a:ln>
                  <a:noFill/>
                </a:ln>
                <a:solidFill>
                  <a:srgbClr val="0A0351"/>
                </a:solidFill>
                <a:effectLst/>
                <a:latin typeface="Arial Black" panose="020B0A04020102020204" pitchFamily="34" charset="0"/>
              </a:rPr>
              <a:t> = </a:t>
            </a:r>
            <a:r>
              <a:rPr kumimoji="0" lang="tr-TR" altLang="tr-TR" sz="1600" b="0" i="0" strike="noStrike" cap="none" normalizeH="0" baseline="0" dirty="0" err="1">
                <a:ln>
                  <a:noFill/>
                </a:ln>
                <a:solidFill>
                  <a:srgbClr val="0A0351"/>
                </a:solidFill>
                <a:effectLst/>
                <a:latin typeface="Arial Black" panose="020B0A04020102020204" pitchFamily="34" charset="0"/>
              </a:rPr>
              <a:t>target</a:t>
            </a:r>
            <a:r>
              <a:rPr kumimoji="0" lang="tr-TR" altLang="tr-TR" sz="1600" b="0" i="0" strike="noStrike" cap="none" normalizeH="0" baseline="0" dirty="0">
                <a:ln>
                  <a:noFill/>
                </a:ln>
                <a:solidFill>
                  <a:srgbClr val="0A0351"/>
                </a:solidFill>
                <a:effectLst/>
                <a:latin typeface="Arial Black" panose="020B0A04020102020204" pitchFamily="34" charset="0"/>
              </a:rPr>
              <a:t> - </a:t>
            </a:r>
            <a:r>
              <a:rPr kumimoji="0" lang="tr-TR" altLang="tr-TR" sz="1600" b="0" i="0" strike="noStrike" cap="none" normalizeH="0" baseline="0" dirty="0" err="1">
                <a:ln>
                  <a:noFill/>
                </a:ln>
                <a:solidFill>
                  <a:srgbClr val="0A0351"/>
                </a:solidFill>
                <a:effectLst/>
                <a:latin typeface="Arial Black" panose="020B0A04020102020204" pitchFamily="34" charset="0"/>
              </a:rPr>
              <a:t>nums</a:t>
            </a:r>
            <a:r>
              <a:rPr kumimoji="0" lang="tr-TR" altLang="tr-TR" sz="1600" b="0" i="0" strike="noStrike" cap="none" normalizeH="0" baseline="0" dirty="0">
                <a:ln>
                  <a:noFill/>
                </a:ln>
                <a:solidFill>
                  <a:srgbClr val="0A0351"/>
                </a:solidFill>
                <a:effectLst/>
                <a:latin typeface="Arial Black" panose="020B0A04020102020204" pitchFamily="34" charset="0"/>
              </a:rPr>
              <a:t>[i]</a:t>
            </a:r>
            <a:endParaRPr kumimoji="0" lang="en-GB" altLang="tr-TR" sz="1600" b="0" i="0" strike="noStrike" cap="none" normalizeH="0" baseline="0" dirty="0">
              <a:ln>
                <a:noFill/>
              </a:ln>
              <a:solidFill>
                <a:srgbClr val="0A0351"/>
              </a:solidFill>
              <a:effectLst/>
              <a:latin typeface="Arial Black" panose="020B0A040201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tr-TR" altLang="tr-T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 tamamlayıcı sayı daha önce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HashMap’e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eklendiyse, çözüm bulundu demektir.</a:t>
            </a:r>
            <a:b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GB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tr-TR" altLang="tr-TR" sz="1600" dirty="0" err="1">
                <a:solidFill>
                  <a:srgbClr val="0A0351"/>
                </a:solidFill>
                <a:latin typeface="Arial Black" panose="020B0A04020102020204" pitchFamily="34" charset="0"/>
              </a:rPr>
              <a:t>complement</a:t>
            </a:r>
            <a:r>
              <a:rPr lang="tr-TR" altLang="tr-TR" sz="1600" dirty="0">
                <a:solidFill>
                  <a:srgbClr val="0A0351"/>
                </a:solidFill>
                <a:latin typeface="Arial Black" panose="020B0A04020102020204" pitchFamily="34" charset="0"/>
              </a:rPr>
              <a:t> + </a:t>
            </a:r>
            <a:r>
              <a:rPr lang="tr-TR" altLang="tr-TR" sz="1600" dirty="0" err="1">
                <a:solidFill>
                  <a:srgbClr val="0A0351"/>
                </a:solidFill>
                <a:latin typeface="Arial Black" panose="020B0A04020102020204" pitchFamily="34" charset="0"/>
              </a:rPr>
              <a:t>nums</a:t>
            </a:r>
            <a:r>
              <a:rPr lang="tr-TR" altLang="tr-TR" sz="1600" dirty="0">
                <a:solidFill>
                  <a:srgbClr val="0A0351"/>
                </a:solidFill>
                <a:latin typeface="Arial Black" panose="020B0A04020102020204" pitchFamily="34" charset="0"/>
              </a:rPr>
              <a:t>[i] = </a:t>
            </a:r>
            <a:r>
              <a:rPr lang="tr-TR" altLang="tr-TR" sz="1600" dirty="0" err="1">
                <a:solidFill>
                  <a:srgbClr val="0A0351"/>
                </a:solidFill>
                <a:latin typeface="Arial Black" panose="020B0A04020102020204" pitchFamily="34" charset="0"/>
              </a:rPr>
              <a:t>target</a:t>
            </a:r>
            <a:endParaRPr lang="en-GB" altLang="tr-TR" sz="1600" dirty="0">
              <a:solidFill>
                <a:srgbClr val="0A0351"/>
              </a:solidFill>
              <a:latin typeface="Arial Black" panose="020B0A040201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Eğer tamamlayıcı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HashMap’te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yoksa, şu anki sayıyı ve indeksini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HashMap’e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ekleriz.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62970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ikdörtgen 9"/>
          <p:cNvSpPr/>
          <p:nvPr/>
        </p:nvSpPr>
        <p:spPr>
          <a:xfrm>
            <a:off x="10896296" y="0"/>
            <a:ext cx="1295704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solidFill>
                  <a:srgbClr val="4C4123"/>
                </a:solidFill>
              </a:rPr>
              <a:t>İyileştirilmiş Çözüm Yaklaşımları</a:t>
            </a:r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96" y="0"/>
            <a:ext cx="1295704" cy="1295704"/>
          </a:xfrm>
          <a:prstGeom prst="rect">
            <a:avLst/>
          </a:prstGeom>
        </p:spPr>
      </p:pic>
      <p:sp>
        <p:nvSpPr>
          <p:cNvPr id="6" name="Dikdörtgen 5"/>
          <p:cNvSpPr/>
          <p:nvPr/>
        </p:nvSpPr>
        <p:spPr>
          <a:xfrm>
            <a:off x="0" y="0"/>
            <a:ext cx="163629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5FE2CDF-A8E7-4781-F93D-42FBBB3AC37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366548"/>
            <a:ext cx="9383525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GB" altLang="tr-TR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GB" altLang="tr-TR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Kullanılan Veri Yapıları</a:t>
            </a:r>
            <a:b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kumimoji="0" lang="tr-TR" altLang="tr-TR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HashMap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(Dictionary)</a:t>
            </a:r>
            <a:r>
              <a:rPr kumimoji="0" lang="en-GB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tr-TR" altLang="tr-TR" sz="1800" dirty="0">
                <a:latin typeface="Arial" panose="020B0604020202020204" pitchFamily="34" charset="0"/>
              </a:rPr>
              <a:t>Her sayı için </a:t>
            </a:r>
            <a:r>
              <a:rPr lang="en-GB" altLang="tr-TR" sz="1800" dirty="0">
                <a:latin typeface="Arial" panose="020B0604020202020204" pitchFamily="34" charset="0"/>
              </a:rPr>
              <a:t>“ </a:t>
            </a:r>
            <a:r>
              <a:rPr lang="tr-TR" altLang="tr-TR" sz="1800" dirty="0">
                <a:latin typeface="Arial" panose="020B0604020202020204" pitchFamily="34" charset="0"/>
              </a:rPr>
              <a:t>sayı</a:t>
            </a:r>
            <a:r>
              <a:rPr lang="tr-TR" sz="1200" dirty="0"/>
              <a:t> →</a:t>
            </a:r>
            <a:r>
              <a:rPr lang="tr-TR" altLang="tr-TR" sz="1800" dirty="0">
                <a:latin typeface="Arial" panose="020B0604020202020204" pitchFamily="34" charset="0"/>
              </a:rPr>
              <a:t> indeksi</a:t>
            </a:r>
            <a:r>
              <a:rPr lang="en-GB" altLang="tr-TR" sz="1800" dirty="0">
                <a:latin typeface="Arial" panose="020B0604020202020204" pitchFamily="34" charset="0"/>
              </a:rPr>
              <a:t> “</a:t>
            </a:r>
            <a:r>
              <a:rPr lang="tr-TR" altLang="tr-TR" sz="1800" dirty="0">
                <a:latin typeface="Arial" panose="020B0604020202020204" pitchFamily="34" charset="0"/>
              </a:rPr>
              <a:t> eşlemesini tutar; böylece eksik sayı anında bulunur.</a:t>
            </a:r>
            <a:b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Dizi</a:t>
            </a:r>
            <a:r>
              <a:rPr kumimoji="0" lang="en-GB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tr-TR" altLang="tr-TR" sz="1800" dirty="0">
                <a:latin typeface="Arial" panose="020B0604020202020204" pitchFamily="34" charset="0"/>
              </a:rPr>
              <a:t>Girdi verisi; yalnızca tek seferde okunur değiştirilmez.</a:t>
            </a:r>
            <a:endParaRPr lang="en-GB" altLang="tr-TR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GB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Algoritma Ayrıntıları</a:t>
            </a: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Diziyi 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tek geçişte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dolaşırız.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Her eleman için </a:t>
            </a:r>
            <a:r>
              <a:rPr lang="tr-TR" altLang="tr-TR" sz="1600" dirty="0" err="1">
                <a:solidFill>
                  <a:srgbClr val="0A0351"/>
                </a:solidFill>
                <a:latin typeface="Arial Black" panose="020B0A04020102020204" pitchFamily="34" charset="0"/>
              </a:rPr>
              <a:t>complement</a:t>
            </a:r>
            <a:r>
              <a:rPr lang="tr-TR" altLang="tr-TR" sz="1600" dirty="0">
                <a:solidFill>
                  <a:srgbClr val="0A0351"/>
                </a:solidFill>
                <a:latin typeface="Arial Black" panose="020B0A04020102020204" pitchFamily="34" charset="0"/>
              </a:rPr>
              <a:t> = </a:t>
            </a:r>
            <a:r>
              <a:rPr lang="tr-TR" altLang="tr-TR" sz="1600" dirty="0" err="1">
                <a:solidFill>
                  <a:srgbClr val="0A0351"/>
                </a:solidFill>
                <a:latin typeface="Arial Black" panose="020B0A04020102020204" pitchFamily="34" charset="0"/>
              </a:rPr>
              <a:t>target</a:t>
            </a:r>
            <a:r>
              <a:rPr lang="tr-TR" altLang="tr-TR" sz="1600" dirty="0">
                <a:solidFill>
                  <a:srgbClr val="0A0351"/>
                </a:solidFill>
                <a:latin typeface="Arial Black" panose="020B0A04020102020204" pitchFamily="34" charset="0"/>
              </a:rPr>
              <a:t> – </a:t>
            </a:r>
            <a:r>
              <a:rPr lang="tr-TR" altLang="tr-TR" sz="1600" dirty="0" err="1">
                <a:solidFill>
                  <a:srgbClr val="0A0351"/>
                </a:solidFill>
                <a:latin typeface="Arial Black" panose="020B0A04020102020204" pitchFamily="34" charset="0"/>
              </a:rPr>
              <a:t>nums</a:t>
            </a:r>
            <a:r>
              <a:rPr lang="tr-TR" altLang="tr-TR" sz="1600" dirty="0">
                <a:solidFill>
                  <a:srgbClr val="0A0351"/>
                </a:solidFill>
                <a:latin typeface="Arial Black" panose="020B0A04020102020204" pitchFamily="34" charset="0"/>
              </a:rPr>
              <a:t>[i] </a:t>
            </a:r>
            <a:r>
              <a:rPr lang="en-GB" altLang="tr-TR" sz="1800" dirty="0" err="1">
                <a:latin typeface="Arial" panose="020B0604020202020204" pitchFamily="34" charset="0"/>
              </a:rPr>
              <a:t>hesaplan</a:t>
            </a:r>
            <a:r>
              <a:rPr lang="tr-TR" altLang="tr-TR" sz="1800" dirty="0" err="1">
                <a:latin typeface="Arial" panose="020B0604020202020204" pitchFamily="34" charset="0"/>
              </a:rPr>
              <a:t>ır</a:t>
            </a:r>
            <a:r>
              <a:rPr lang="en-GB" altLang="tr-TR" sz="1800" dirty="0">
                <a:latin typeface="Arial" panose="020B0604020202020204" pitchFamily="34" charset="0"/>
              </a:rPr>
              <a:t>.</a:t>
            </a:r>
            <a:endParaRPr lang="tr-TR" altLang="tr-TR" sz="1800" dirty="0"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Tamamlayıcı sayı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HashMap’te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bulunuyorsa, iki indisi </a:t>
            </a:r>
            <a:r>
              <a:rPr lang="tr-TR" altLang="tr-TR" sz="1800" dirty="0">
                <a:latin typeface="Arial" panose="020B0604020202020204" pitchFamily="34" charset="0"/>
              </a:rPr>
              <a:t>anında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döndürürüz.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Bulunmuyorsa, mevcut sayı + indisi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HashMap’e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eklenir ve </a:t>
            </a:r>
            <a:r>
              <a:rPr lang="tr-TR" altLang="tr-TR" sz="1800" dirty="0">
                <a:latin typeface="Arial" panose="020B0604020202020204" pitchFamily="34" charset="0"/>
              </a:rPr>
              <a:t>döngü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sürer.</a:t>
            </a:r>
            <a:b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→ Bu sayede 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O(n) zaman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ve </a:t>
            </a:r>
            <a:r>
              <a:rPr kumimoji="0" lang="tr-TR" altLang="tr-T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O(n) bellek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ile hedef çifti tespit ederiz; çift döngüye göre dramatik hız kazanımı sağlanır.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GB" altLang="tr-TR" sz="18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2438678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ikdörtgen 9"/>
          <p:cNvSpPr/>
          <p:nvPr/>
        </p:nvSpPr>
        <p:spPr>
          <a:xfrm>
            <a:off x="10896296" y="0"/>
            <a:ext cx="1295704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solidFill>
                  <a:srgbClr val="4C4123"/>
                </a:solidFill>
              </a:rPr>
              <a:t>Gerçek Hayat Kullanım Senaryosu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1825624"/>
            <a:ext cx="5257800" cy="436739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tr-TR" sz="2400" dirty="0"/>
              <a:t>Bir e‑ticaret sitesinde müşteriye “100 TL ve altı iki ürünle sepet yap” kampanyası sunuluyor. Ürün fiyatları dizide saklı; </a:t>
            </a:r>
            <a:r>
              <a:rPr lang="tr-TR" sz="2400" dirty="0" err="1"/>
              <a:t>HashMap</a:t>
            </a:r>
            <a:r>
              <a:rPr lang="tr-TR" sz="2400" dirty="0"/>
              <a:t> tek geçiş algoritmasıyla toplamı tam 100 TL eden iki ürünü anında buluyor ve “Birlikte Al” önerisi gösteriyor. Böylece kullanıcı aramakla uğraşmadan kampanyaya uygun ürünü seçebiliyor.</a:t>
            </a:r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96" y="0"/>
            <a:ext cx="1295704" cy="1295704"/>
          </a:xfrm>
          <a:prstGeom prst="rect">
            <a:avLst/>
          </a:prstGeom>
        </p:spPr>
      </p:pic>
      <p:sp>
        <p:nvSpPr>
          <p:cNvPr id="6" name="Dikdörtgen 5"/>
          <p:cNvSpPr/>
          <p:nvPr/>
        </p:nvSpPr>
        <p:spPr>
          <a:xfrm>
            <a:off x="0" y="0"/>
            <a:ext cx="163629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6146" name="Picture 2" descr="Görsel üretildi">
            <a:extLst>
              <a:ext uri="{FF2B5EF4-FFF2-40B4-BE49-F238E27FC236}">
                <a16:creationId xmlns:a16="http://schemas.microsoft.com/office/drawing/2014/main" id="{7A64F846-3158-8508-E245-8FB28EF15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5691" y="1612393"/>
            <a:ext cx="3328631" cy="4193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99606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ikdörtgen 9"/>
          <p:cNvSpPr/>
          <p:nvPr/>
        </p:nvSpPr>
        <p:spPr>
          <a:xfrm>
            <a:off x="10896296" y="0"/>
            <a:ext cx="1295704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solidFill>
                  <a:srgbClr val="4C4123"/>
                </a:solidFill>
              </a:rPr>
              <a:t>Sonuçlar ve Öneriler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1660829"/>
            <a:ext cx="10058096" cy="5059148"/>
          </a:xfrm>
        </p:spPr>
        <p:txBody>
          <a:bodyPr>
            <a:normAutofit fontScale="92500" lnSpcReduction="20000"/>
          </a:bodyPr>
          <a:lstStyle/>
          <a:p>
            <a:pPr algn="just">
              <a:buNone/>
            </a:pPr>
            <a:r>
              <a:rPr lang="tr-TR" b="1" dirty="0"/>
              <a:t>1. Problem Çözümüne Farklı Bakış Açıları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tr-TR" b="1" dirty="0"/>
              <a:t>Brute‑</a:t>
            </a:r>
            <a:r>
              <a:rPr lang="tr-TR" b="1" dirty="0" err="1"/>
              <a:t>force</a:t>
            </a:r>
            <a:r>
              <a:rPr lang="tr-TR" b="1" dirty="0"/>
              <a:t>, sıralama + iki işaretçi, </a:t>
            </a:r>
            <a:r>
              <a:rPr lang="tr-TR" b="1" dirty="0" err="1"/>
              <a:t>hash</a:t>
            </a:r>
            <a:r>
              <a:rPr lang="tr-TR" b="1" dirty="0"/>
              <a:t> </a:t>
            </a:r>
            <a:r>
              <a:rPr lang="tr-TR" b="1" dirty="0" err="1"/>
              <a:t>map</a:t>
            </a:r>
            <a:r>
              <a:rPr lang="tr-TR" dirty="0"/>
              <a:t>: Seçim, hedeflenen hız–bellek dengesine göre değişir.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tr-TR" dirty="0"/>
              <a:t>Çözümün sağlamlığını görmek için negatif değerler ve yinelenen elemanlar içeren farklı test kümeleri kullanmak yararlı olur.</a:t>
            </a:r>
            <a:endParaRPr lang="en-GB" dirty="0"/>
          </a:p>
          <a:p>
            <a:pPr algn="just">
              <a:buNone/>
            </a:pPr>
            <a:r>
              <a:rPr lang="tr-TR" b="1" dirty="0"/>
              <a:t>2. Veri Yapısı Seçiminin Etkisi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tr-TR" b="1" dirty="0" err="1"/>
              <a:t>Hash</a:t>
            </a:r>
            <a:r>
              <a:rPr lang="tr-TR" b="1" dirty="0"/>
              <a:t> </a:t>
            </a:r>
            <a:r>
              <a:rPr lang="tr-TR" b="1" dirty="0" err="1"/>
              <a:t>map</a:t>
            </a:r>
            <a:r>
              <a:rPr lang="tr-TR" dirty="0"/>
              <a:t>: En hızlı O(n) çözüm, yüksek RAM.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tr-TR" b="1" dirty="0"/>
              <a:t>Sıralı dizi</a:t>
            </a:r>
            <a:r>
              <a:rPr lang="tr-TR" dirty="0"/>
              <a:t>: Ek bellek yok, O(n log n) + O(n); gömülü sistemler için uygun.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tr-TR" b="1" dirty="0" err="1"/>
              <a:t>Cache</a:t>
            </a:r>
            <a:r>
              <a:rPr lang="tr-TR" b="1" dirty="0"/>
              <a:t> dostu diziler</a:t>
            </a:r>
            <a:r>
              <a:rPr lang="tr-TR" dirty="0"/>
              <a:t>: Gerçek çalışma süresini düşürür.</a:t>
            </a:r>
          </a:p>
          <a:p>
            <a:pPr algn="just">
              <a:buNone/>
            </a:pPr>
            <a:r>
              <a:rPr lang="tr-TR" b="1" dirty="0"/>
              <a:t>3. Gerçek Senaryolara Uyarlama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tr-TR" dirty="0"/>
              <a:t>Finans (çifte ödeme), e‑ticaret (indirim kontrolü), </a:t>
            </a:r>
            <a:r>
              <a:rPr lang="tr-TR" dirty="0" err="1"/>
              <a:t>telekom</a:t>
            </a:r>
            <a:r>
              <a:rPr lang="tr-TR" dirty="0"/>
              <a:t> (hatalı paket) gibi yüksek hacimli akışlarda </a:t>
            </a:r>
            <a:r>
              <a:rPr lang="tr-TR" dirty="0" err="1"/>
              <a:t>hash</a:t>
            </a:r>
            <a:r>
              <a:rPr lang="tr-TR" dirty="0"/>
              <a:t> </a:t>
            </a:r>
            <a:r>
              <a:rPr lang="tr-TR" dirty="0" err="1"/>
              <a:t>map</a:t>
            </a:r>
            <a:r>
              <a:rPr lang="tr-TR" dirty="0"/>
              <a:t> tercih edilir; bellek kısıtlı </a:t>
            </a:r>
            <a:r>
              <a:rPr lang="tr-TR" dirty="0" err="1"/>
              <a:t>IoT</a:t>
            </a:r>
            <a:r>
              <a:rPr lang="tr-TR" dirty="0"/>
              <a:t> cihazlarında sıralama yaklaşımı öne çıkar.</a:t>
            </a:r>
          </a:p>
          <a:p>
            <a:pPr marL="0" indent="0">
              <a:buNone/>
            </a:pPr>
            <a:endParaRPr lang="tr-TR" dirty="0"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296" y="0"/>
            <a:ext cx="1295704" cy="1295704"/>
          </a:xfrm>
          <a:prstGeom prst="rect">
            <a:avLst/>
          </a:prstGeom>
        </p:spPr>
      </p:pic>
      <p:sp>
        <p:nvSpPr>
          <p:cNvPr id="6" name="Dikdörtgen 5"/>
          <p:cNvSpPr/>
          <p:nvPr/>
        </p:nvSpPr>
        <p:spPr>
          <a:xfrm>
            <a:off x="0" y="0"/>
            <a:ext cx="163629" cy="68580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57132318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595</Words>
  <Application>Microsoft Office PowerPoint</Application>
  <PresentationFormat>Geniş ekran</PresentationFormat>
  <Paragraphs>70</Paragraphs>
  <Slides>11</Slides>
  <Notes>0</Notes>
  <HiddenSlides>1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Arial Unicode MS</vt:lpstr>
      <vt:lpstr>Calibri</vt:lpstr>
      <vt:lpstr>Calibri Light</vt:lpstr>
      <vt:lpstr>Roboto Condensed</vt:lpstr>
      <vt:lpstr>Office Teması</vt:lpstr>
      <vt:lpstr>PowerPoint Sunusu</vt:lpstr>
      <vt:lpstr>Problem Tanımı</vt:lpstr>
      <vt:lpstr>Örnekler</vt:lpstr>
      <vt:lpstr>Örnekler</vt:lpstr>
      <vt:lpstr>Kısıtlar ve Beklentiler</vt:lpstr>
      <vt:lpstr>PowerPoint Sunusu</vt:lpstr>
      <vt:lpstr>İyileştirilmiş Çözüm Yaklaşımları</vt:lpstr>
      <vt:lpstr>Gerçek Hayat Kullanım Senaryosu</vt:lpstr>
      <vt:lpstr>Sonuçlar ve Öneriler</vt:lpstr>
      <vt:lpstr>Kaynak Kodlar 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Oya Cansu Demirkale</dc:creator>
  <cp:lastModifiedBy>Esra Tokal</cp:lastModifiedBy>
  <cp:revision>27</cp:revision>
  <dcterms:created xsi:type="dcterms:W3CDTF">2022-02-03T19:47:36Z</dcterms:created>
  <dcterms:modified xsi:type="dcterms:W3CDTF">2025-06-14T11:51:48Z</dcterms:modified>
</cp:coreProperties>
</file>

<file path=docProps/thumbnail.jpeg>
</file>